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257" r:id="rId4"/>
    <p:sldId id="258" r:id="rId5"/>
    <p:sldId id="259" r:id="rId6"/>
    <p:sldId id="262" r:id="rId7"/>
    <p:sldId id="271" r:id="rId8"/>
    <p:sldId id="288" r:id="rId9"/>
    <p:sldId id="289" r:id="rId10"/>
    <p:sldId id="287" r:id="rId11"/>
    <p:sldId id="284" r:id="rId12"/>
    <p:sldId id="283" r:id="rId13"/>
    <p:sldId id="281" r:id="rId14"/>
    <p:sldId id="280" r:id="rId15"/>
    <p:sldId id="268" r:id="rId16"/>
    <p:sldId id="269" r:id="rId17"/>
    <p:sldId id="270" r:id="rId18"/>
    <p:sldId id="285"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p:restoredTop sz="94694"/>
  </p:normalViewPr>
  <p:slideViewPr>
    <p:cSldViewPr snapToGrid="0" snapToObjects="1">
      <p:cViewPr varScale="1">
        <p:scale>
          <a:sx n="117" d="100"/>
          <a:sy n="117" d="100"/>
        </p:scale>
        <p:origin x="28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B461-B7F3-1340-9FCD-23EEF3A3F0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480343-5D50-854A-95EB-95265FA30C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7DFEA0-4A5D-F24C-99A4-84EB015D2A90}"/>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5" name="Footer Placeholder 4">
            <a:extLst>
              <a:ext uri="{FF2B5EF4-FFF2-40B4-BE49-F238E27FC236}">
                <a16:creationId xmlns:a16="http://schemas.microsoft.com/office/drawing/2014/main" id="{FDF02691-C26D-E34A-8F46-1A0286350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F5615-73D9-6E4A-8B35-5861E26FECFD}"/>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294950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D002-2749-E545-A981-5AC8C2DB1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931843-6006-974B-9BBE-C94822FC62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DE4CA-BE9F-BA49-A07E-258816775E84}"/>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5" name="Footer Placeholder 4">
            <a:extLst>
              <a:ext uri="{FF2B5EF4-FFF2-40B4-BE49-F238E27FC236}">
                <a16:creationId xmlns:a16="http://schemas.microsoft.com/office/drawing/2014/main" id="{95278DB1-5C56-984F-A795-896336844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2D657-3D5A-ED4D-8A8F-1ABD87A8FA4D}"/>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77478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E78F7C-6B0F-1440-B26A-5CFB01420F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DD0166-FC23-194E-BAFA-035CBE8F1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622F-C301-4B48-AC03-E8D1C53FC57E}"/>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5" name="Footer Placeholder 4">
            <a:extLst>
              <a:ext uri="{FF2B5EF4-FFF2-40B4-BE49-F238E27FC236}">
                <a16:creationId xmlns:a16="http://schemas.microsoft.com/office/drawing/2014/main" id="{62F8800F-4D98-7846-B2F6-B7CB21470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69DF7-3B40-154E-89C6-876F4E13B0DE}"/>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263728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DEDE-BA7E-184F-9591-991023077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D1A9C-C45B-4F4F-ADE9-EC60465CEE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EAA49-B0A2-A449-8F27-3B2AA7C3AF4B}"/>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5" name="Footer Placeholder 4">
            <a:extLst>
              <a:ext uri="{FF2B5EF4-FFF2-40B4-BE49-F238E27FC236}">
                <a16:creationId xmlns:a16="http://schemas.microsoft.com/office/drawing/2014/main" id="{B32E6124-9EC3-9B49-8319-57AC7258D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5AC6B-3679-3243-B675-BD465E4C7BF0}"/>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405313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FE1D-D0DF-DE4A-B4C5-26EB9A9EBB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7B0A7-7DD2-0849-A985-8FB7B3E220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63FA7A-DA8C-9A43-96CB-8C70070B6DFD}"/>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5" name="Footer Placeholder 4">
            <a:extLst>
              <a:ext uri="{FF2B5EF4-FFF2-40B4-BE49-F238E27FC236}">
                <a16:creationId xmlns:a16="http://schemas.microsoft.com/office/drawing/2014/main" id="{87AA7F08-C309-C541-A0D7-2DFB8D49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E4BCA-E177-884C-8824-A54BC007E50A}"/>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35973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1D30-208A-A749-93BC-CFB3F04A8D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70D05-F8FB-594C-881E-0E9329AF27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0CCA25-E63D-614C-904B-5F23E0D6B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8B80BC-54B1-0C48-9E24-68F35CCEFDCF}"/>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6" name="Footer Placeholder 5">
            <a:extLst>
              <a:ext uri="{FF2B5EF4-FFF2-40B4-BE49-F238E27FC236}">
                <a16:creationId xmlns:a16="http://schemas.microsoft.com/office/drawing/2014/main" id="{2C284898-A104-514B-9D05-D473BBBD00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CFA32-7E8D-754E-B233-51E7BB16CEBD}"/>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151593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32AC-C202-3949-B05A-BAB537F67B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A4736D-CA58-354C-802B-5DF26E0450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8E500-3FB4-A04D-B58F-2CB302902F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33EDD-A9CD-8845-97B5-8C808EAB87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D497B6-93E0-524C-A090-1B60A0E2B9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3B38E1-8070-4040-8FB9-179E9D81BF0A}"/>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8" name="Footer Placeholder 7">
            <a:extLst>
              <a:ext uri="{FF2B5EF4-FFF2-40B4-BE49-F238E27FC236}">
                <a16:creationId xmlns:a16="http://schemas.microsoft.com/office/drawing/2014/main" id="{DF04A978-0F0A-AB47-BA8E-A7BCE050F9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14E566-B0C8-CF41-B4B3-A8326E105B33}"/>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3362017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4F4E-A839-E14A-AE5E-451A86AAE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37E0A-6659-C44C-B3FA-D77B1AC17E89}"/>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4" name="Footer Placeholder 3">
            <a:extLst>
              <a:ext uri="{FF2B5EF4-FFF2-40B4-BE49-F238E27FC236}">
                <a16:creationId xmlns:a16="http://schemas.microsoft.com/office/drawing/2014/main" id="{5C507589-8525-6B40-96CC-A4DAE6EBB3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7F1E8C-B344-E945-9760-1EEAB538F3A4}"/>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118141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36251-BB33-E647-9556-909F368E11BA}"/>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3" name="Footer Placeholder 2">
            <a:extLst>
              <a:ext uri="{FF2B5EF4-FFF2-40B4-BE49-F238E27FC236}">
                <a16:creationId xmlns:a16="http://schemas.microsoft.com/office/drawing/2014/main" id="{62C9863A-2ACF-234D-918E-B55AB76454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3F3111-D561-BA44-99B4-0FBEEE0778A9}"/>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1900925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DC6B-D622-164B-8263-1C1244D1D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0308A5-8219-784E-A814-77B1442E1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1C8EB3-2809-5C4F-BE4A-D8E4A7CD9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D6E624-83CC-D24B-9BFA-078513C289E6}"/>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6" name="Footer Placeholder 5">
            <a:extLst>
              <a:ext uri="{FF2B5EF4-FFF2-40B4-BE49-F238E27FC236}">
                <a16:creationId xmlns:a16="http://schemas.microsoft.com/office/drawing/2014/main" id="{29AAE024-0B57-C24F-93DD-27FABEF05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860B9-2849-4D4B-93BA-59F5C2E1C71B}"/>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1849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70D5-3FCF-E745-B90F-7FD4A5A11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7B30F-67A4-5D45-AFCE-6AAC19FC0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B25756-FEB6-694E-8FC5-03464F0C5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B7B8C-67DF-C842-867C-0BA0FDD88B81}"/>
              </a:ext>
            </a:extLst>
          </p:cNvPr>
          <p:cNvSpPr>
            <a:spLocks noGrp="1"/>
          </p:cNvSpPr>
          <p:nvPr>
            <p:ph type="dt" sz="half" idx="10"/>
          </p:nvPr>
        </p:nvSpPr>
        <p:spPr/>
        <p:txBody>
          <a:bodyPr/>
          <a:lstStyle/>
          <a:p>
            <a:fld id="{4179D9E6-C9E9-CA43-9621-AF6BE3125E90}" type="datetimeFigureOut">
              <a:rPr lang="en-US" smtClean="0"/>
              <a:t>3/20/2024</a:t>
            </a:fld>
            <a:endParaRPr lang="en-US"/>
          </a:p>
        </p:txBody>
      </p:sp>
      <p:sp>
        <p:nvSpPr>
          <p:cNvPr id="6" name="Footer Placeholder 5">
            <a:extLst>
              <a:ext uri="{FF2B5EF4-FFF2-40B4-BE49-F238E27FC236}">
                <a16:creationId xmlns:a16="http://schemas.microsoft.com/office/drawing/2014/main" id="{3A47CEE9-3742-3849-839C-17A218524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EF831-C5B4-EC47-9E70-95B24EFC8988}"/>
              </a:ext>
            </a:extLst>
          </p:cNvPr>
          <p:cNvSpPr>
            <a:spLocks noGrp="1"/>
          </p:cNvSpPr>
          <p:nvPr>
            <p:ph type="sldNum" sz="quarter" idx="12"/>
          </p:nvPr>
        </p:nvSpPr>
        <p:spPr/>
        <p:txBody>
          <a:bodyPr/>
          <a:lstStyle/>
          <a:p>
            <a:fld id="{F4DB0991-B87B-4E4B-A89B-3B5824C9A3E3}" type="slidenum">
              <a:rPr lang="en-US" smtClean="0"/>
              <a:t>‹#›</a:t>
            </a:fld>
            <a:endParaRPr lang="en-US"/>
          </a:p>
        </p:txBody>
      </p:sp>
    </p:spTree>
    <p:extLst>
      <p:ext uri="{BB962C8B-B14F-4D97-AF65-F5344CB8AC3E}">
        <p14:creationId xmlns:p14="http://schemas.microsoft.com/office/powerpoint/2010/main" val="307021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AEDC6-7463-D64C-9E5D-E1093CDAB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BCE894-A1EC-874B-9D3E-FE12216A2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88E84-DC06-3443-98E1-00D76B0DA5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9D9E6-C9E9-CA43-9621-AF6BE3125E90}" type="datetimeFigureOut">
              <a:rPr lang="en-US" smtClean="0"/>
              <a:t>3/20/2024</a:t>
            </a:fld>
            <a:endParaRPr lang="en-US"/>
          </a:p>
        </p:txBody>
      </p:sp>
      <p:sp>
        <p:nvSpPr>
          <p:cNvPr id="5" name="Footer Placeholder 4">
            <a:extLst>
              <a:ext uri="{FF2B5EF4-FFF2-40B4-BE49-F238E27FC236}">
                <a16:creationId xmlns:a16="http://schemas.microsoft.com/office/drawing/2014/main" id="{C20DF84D-487A-EC4D-9763-664B51372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533723-C962-EE42-A6B8-DCDD39AA6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B0991-B87B-4E4B-A89B-3B5824C9A3E3}" type="slidenum">
              <a:rPr lang="en-US" smtClean="0"/>
              <a:t>‹#›</a:t>
            </a:fld>
            <a:endParaRPr lang="en-US"/>
          </a:p>
        </p:txBody>
      </p:sp>
    </p:spTree>
    <p:extLst>
      <p:ext uri="{BB962C8B-B14F-4D97-AF65-F5344CB8AC3E}">
        <p14:creationId xmlns:p14="http://schemas.microsoft.com/office/powerpoint/2010/main" val="156517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lass of milk&#10;&#10;Description automatically generated">
            <a:extLst>
              <a:ext uri="{FF2B5EF4-FFF2-40B4-BE49-F238E27FC236}">
                <a16:creationId xmlns:a16="http://schemas.microsoft.com/office/drawing/2014/main" id="{0D45236F-8FA5-7EE5-E05A-4107BF7ECE9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61BAAFC-2046-045B-4EE8-97C0D9588827}"/>
              </a:ext>
            </a:extLst>
          </p:cNvPr>
          <p:cNvSpPr txBox="1"/>
          <p:nvPr/>
        </p:nvSpPr>
        <p:spPr>
          <a:xfrm>
            <a:off x="6523264" y="944217"/>
            <a:ext cx="5393754" cy="4031873"/>
          </a:xfrm>
          <a:prstGeom prst="rect">
            <a:avLst/>
          </a:prstGeom>
          <a:noFill/>
        </p:spPr>
        <p:txBody>
          <a:bodyPr wrap="square" rtlCol="0">
            <a:spAutoFit/>
          </a:bodyPr>
          <a:lstStyle/>
          <a:p>
            <a:r>
              <a:rPr lang="en-US" sz="4800" dirty="0">
                <a:solidFill>
                  <a:schemeClr val="bg1"/>
                </a:solidFill>
                <a:latin typeface="Avenir Book" panose="02000503020000020003" pitchFamily="2" charset="0"/>
              </a:rPr>
              <a:t>Introducing Hiland Dairy’s Fresh Lactose-Free Milk</a:t>
            </a:r>
          </a:p>
          <a:p>
            <a:endParaRPr lang="en-US" sz="2800" dirty="0">
              <a:solidFill>
                <a:schemeClr val="bg1"/>
              </a:solidFill>
              <a:latin typeface="Avenir Book" panose="02000503020000020003" pitchFamily="2" charset="0"/>
            </a:endParaRPr>
          </a:p>
          <a:p>
            <a:endParaRPr lang="en-US" sz="2800" dirty="0">
              <a:solidFill>
                <a:schemeClr val="bg1"/>
              </a:solidFill>
              <a:latin typeface="Avenir Book" panose="02000503020000020003" pitchFamily="2" charset="0"/>
            </a:endParaRPr>
          </a:p>
          <a:p>
            <a:r>
              <a:rPr lang="en-US" sz="2800" dirty="0">
                <a:solidFill>
                  <a:schemeClr val="bg1"/>
                </a:solidFill>
                <a:highlight>
                  <a:srgbClr val="FFFF00"/>
                </a:highlight>
                <a:latin typeface="Avenir Book" panose="02000503020000020003" pitchFamily="2" charset="0"/>
              </a:rPr>
              <a:t>NAME</a:t>
            </a:r>
          </a:p>
          <a:p>
            <a:r>
              <a:rPr lang="en-US" sz="2800" dirty="0">
                <a:solidFill>
                  <a:schemeClr val="bg1"/>
                </a:solidFill>
                <a:highlight>
                  <a:srgbClr val="FFFF00"/>
                </a:highlight>
                <a:latin typeface="Avenir Book" panose="02000503020000020003" pitchFamily="2" charset="0"/>
              </a:rPr>
              <a:t>TITLE</a:t>
            </a:r>
          </a:p>
        </p:txBody>
      </p:sp>
    </p:spTree>
    <p:extLst>
      <p:ext uri="{BB962C8B-B14F-4D97-AF65-F5344CB8AC3E}">
        <p14:creationId xmlns:p14="http://schemas.microsoft.com/office/powerpoint/2010/main" val="3741971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C78E401-8860-6446-BD99-573733F7A1D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EE30D1-DB46-1641-AF4C-D58A65DF3D36}"/>
              </a:ext>
            </a:extLst>
          </p:cNvPr>
          <p:cNvSpPr>
            <a:spLocks noGrp="1"/>
          </p:cNvSpPr>
          <p:nvPr>
            <p:ph type="title"/>
          </p:nvPr>
        </p:nvSpPr>
        <p:spPr/>
        <p:txBody>
          <a:bodyPr/>
          <a:lstStyle/>
          <a:p>
            <a:r>
              <a:rPr lang="en-US" dirty="0">
                <a:solidFill>
                  <a:srgbClr val="0054A5"/>
                </a:solidFill>
              </a:rPr>
              <a:t>Hiland Dairy Lactose Free Milk</a:t>
            </a:r>
          </a:p>
        </p:txBody>
      </p:sp>
      <p:sp>
        <p:nvSpPr>
          <p:cNvPr id="6" name="TextBox 5">
            <a:extLst>
              <a:ext uri="{FF2B5EF4-FFF2-40B4-BE49-F238E27FC236}">
                <a16:creationId xmlns:a16="http://schemas.microsoft.com/office/drawing/2014/main" id="{A855425D-618A-6B45-8030-F9AF6DA56F0D}"/>
              </a:ext>
            </a:extLst>
          </p:cNvPr>
          <p:cNvSpPr txBox="1"/>
          <p:nvPr/>
        </p:nvSpPr>
        <p:spPr>
          <a:xfrm>
            <a:off x="914401" y="1510748"/>
            <a:ext cx="4735285" cy="3046988"/>
          </a:xfrm>
          <a:prstGeom prst="rect">
            <a:avLst/>
          </a:prstGeom>
          <a:noFill/>
        </p:spPr>
        <p:txBody>
          <a:bodyPr wrap="square" rtlCol="0">
            <a:spAutoFit/>
          </a:bodyPr>
          <a:lstStyle/>
          <a:p>
            <a:r>
              <a:rPr lang="en-US" sz="2400" dirty="0">
                <a:solidFill>
                  <a:schemeClr val="tx1">
                    <a:lumMod val="65000"/>
                    <a:lumOff val="35000"/>
                  </a:schemeClr>
                </a:solidFill>
              </a:rPr>
              <a:t>Available in whole and 2% gallons</a:t>
            </a:r>
          </a:p>
          <a:p>
            <a:r>
              <a:rPr lang="en-US" sz="2400" dirty="0">
                <a:solidFill>
                  <a:schemeClr val="tx1">
                    <a:lumMod val="65000"/>
                    <a:lumOff val="35000"/>
                  </a:schemeClr>
                </a:solidFill>
              </a:rPr>
              <a:t> </a:t>
            </a:r>
          </a:p>
          <a:p>
            <a:r>
              <a:rPr lang="en-US" sz="2400" b="1" dirty="0">
                <a:solidFill>
                  <a:schemeClr val="tx1">
                    <a:lumMod val="65000"/>
                    <a:lumOff val="35000"/>
                  </a:schemeClr>
                </a:solidFill>
              </a:rPr>
              <a:t>Why Hiland Lactose Free Milk:</a:t>
            </a:r>
          </a:p>
          <a:p>
            <a:pPr marL="342900" indent="-342900">
              <a:buFont typeface="Arial" panose="020B0604020202020204" pitchFamily="34" charset="0"/>
              <a:buChar char="•"/>
            </a:pPr>
            <a:r>
              <a:rPr lang="en-US" sz="2400" dirty="0">
                <a:solidFill>
                  <a:schemeClr val="tx1">
                    <a:lumMod val="65000"/>
                    <a:lumOff val="35000"/>
                  </a:schemeClr>
                </a:solidFill>
              </a:rPr>
              <a:t>Freshness and taste superiority over UHT milk</a:t>
            </a:r>
          </a:p>
          <a:p>
            <a:pPr marL="342900" indent="-342900">
              <a:buFont typeface="Arial" panose="020B0604020202020204" pitchFamily="34" charset="0"/>
              <a:buChar char="•"/>
            </a:pPr>
            <a:r>
              <a:rPr lang="en-US" sz="2400" dirty="0">
                <a:solidFill>
                  <a:schemeClr val="tx1">
                    <a:lumMod val="65000"/>
                    <a:lumOff val="35000"/>
                  </a:schemeClr>
                </a:solidFill>
              </a:rPr>
              <a:t>Nutritional benefits</a:t>
            </a:r>
          </a:p>
          <a:p>
            <a:pPr marL="342900" indent="-342900">
              <a:buFont typeface="Arial" panose="020B0604020202020204" pitchFamily="34" charset="0"/>
              <a:buChar char="•"/>
            </a:pPr>
            <a:r>
              <a:rPr lang="en-US" sz="2400" dirty="0">
                <a:solidFill>
                  <a:schemeClr val="tx1">
                    <a:lumMod val="65000"/>
                    <a:lumOff val="35000"/>
                  </a:schemeClr>
                </a:solidFill>
              </a:rPr>
              <a:t>Local Kansas City production - appeal to local consumers</a:t>
            </a:r>
          </a:p>
        </p:txBody>
      </p:sp>
      <p:pic>
        <p:nvPicPr>
          <p:cNvPr id="10" name="Picture 9" descr="A close-up of a jug of milk&#10;&#10;Description automatically generated">
            <a:extLst>
              <a:ext uri="{FF2B5EF4-FFF2-40B4-BE49-F238E27FC236}">
                <a16:creationId xmlns:a16="http://schemas.microsoft.com/office/drawing/2014/main" id="{154E2E10-5A28-249D-161B-5AC7E50047AF}"/>
              </a:ext>
            </a:extLst>
          </p:cNvPr>
          <p:cNvPicPr>
            <a:picLocks noChangeAspect="1"/>
          </p:cNvPicPr>
          <p:nvPr/>
        </p:nvPicPr>
        <p:blipFill>
          <a:blip r:embed="rId3"/>
          <a:stretch>
            <a:fillRect/>
          </a:stretch>
        </p:blipFill>
        <p:spPr>
          <a:xfrm>
            <a:off x="5974333" y="1510748"/>
            <a:ext cx="6046483" cy="3887024"/>
          </a:xfrm>
          <a:prstGeom prst="rect">
            <a:avLst/>
          </a:prstGeom>
        </p:spPr>
      </p:pic>
    </p:spTree>
    <p:extLst>
      <p:ext uri="{BB962C8B-B14F-4D97-AF65-F5344CB8AC3E}">
        <p14:creationId xmlns:p14="http://schemas.microsoft.com/office/powerpoint/2010/main" val="83087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drinking from a glass&#10;&#10;Description automatically generated with medium confidence">
            <a:extLst>
              <a:ext uri="{FF2B5EF4-FFF2-40B4-BE49-F238E27FC236}">
                <a16:creationId xmlns:a16="http://schemas.microsoft.com/office/drawing/2014/main" id="{A1760EB5-7AB6-EE45-B0C3-C3031F244BC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1309D76-B11F-2141-9FE2-DDDA74189D60}"/>
              </a:ext>
            </a:extLst>
          </p:cNvPr>
          <p:cNvSpPr txBox="1">
            <a:spLocks/>
          </p:cNvSpPr>
          <p:nvPr/>
        </p:nvSpPr>
        <p:spPr>
          <a:xfrm>
            <a:off x="367145" y="365125"/>
            <a:ext cx="415913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54A5"/>
                </a:solidFill>
              </a:rPr>
              <a:t>Consumer Benefits</a:t>
            </a:r>
          </a:p>
        </p:txBody>
      </p:sp>
      <p:sp>
        <p:nvSpPr>
          <p:cNvPr id="5" name="TextBox 4">
            <a:extLst>
              <a:ext uri="{FF2B5EF4-FFF2-40B4-BE49-F238E27FC236}">
                <a16:creationId xmlns:a16="http://schemas.microsoft.com/office/drawing/2014/main" id="{EE8C311E-2281-1C4F-AA51-3DF6C8270754}"/>
              </a:ext>
            </a:extLst>
          </p:cNvPr>
          <p:cNvSpPr txBox="1"/>
          <p:nvPr/>
        </p:nvSpPr>
        <p:spPr>
          <a:xfrm>
            <a:off x="474266" y="1690688"/>
            <a:ext cx="3944891"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lumMod val="65000"/>
                    <a:lumOff val="35000"/>
                  </a:schemeClr>
                </a:solidFill>
              </a:rPr>
              <a:t>Same nutrients as conventional milk without the lactose</a:t>
            </a:r>
          </a:p>
          <a:p>
            <a:pPr marL="342900" indent="-342900">
              <a:buFont typeface="Arial" panose="020B0604020202020204" pitchFamily="34" charset="0"/>
              <a:buChar char="•"/>
            </a:pPr>
            <a:r>
              <a:rPr lang="en-US" sz="2400" dirty="0">
                <a:solidFill>
                  <a:schemeClr val="tx1">
                    <a:lumMod val="65000"/>
                    <a:lumOff val="35000"/>
                  </a:schemeClr>
                </a:solidFill>
              </a:rPr>
              <a:t>Gallon size is perfect for the whole family</a:t>
            </a:r>
          </a:p>
          <a:p>
            <a:pPr marL="342900" indent="-342900">
              <a:buFont typeface="Arial" panose="020B0604020202020204" pitchFamily="34" charset="0"/>
              <a:buChar char="•"/>
            </a:pPr>
            <a:r>
              <a:rPr lang="en-US" sz="2400" dirty="0">
                <a:solidFill>
                  <a:schemeClr val="tx1">
                    <a:lumMod val="65000"/>
                    <a:lumOff val="35000"/>
                  </a:schemeClr>
                </a:solidFill>
              </a:rPr>
              <a:t>Premium quality product with a lower per ounce cost vs UHT</a:t>
            </a:r>
            <a:br>
              <a:rPr lang="en-US" sz="2400" dirty="0"/>
            </a:br>
            <a:br>
              <a:rPr lang="en-US" sz="2400" dirty="0"/>
            </a:b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73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holding a glass of milk&#10;&#10;Description automatically generated">
            <a:extLst>
              <a:ext uri="{FF2B5EF4-FFF2-40B4-BE49-F238E27FC236}">
                <a16:creationId xmlns:a16="http://schemas.microsoft.com/office/drawing/2014/main" id="{B7609B18-FF4C-8D75-ED44-134689CAF8E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5F2E662-3AD8-674B-8FC9-541FAA233A0A}"/>
              </a:ext>
            </a:extLst>
          </p:cNvPr>
          <p:cNvSpPr txBox="1">
            <a:spLocks/>
          </p:cNvSpPr>
          <p:nvPr/>
        </p:nvSpPr>
        <p:spPr>
          <a:xfrm>
            <a:off x="367145" y="365125"/>
            <a:ext cx="415913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54A5"/>
                </a:solidFill>
                <a:effectLst/>
                <a:uLnTx/>
                <a:uFillTx/>
                <a:latin typeface="Calibri Light" panose="020F0302020204030204"/>
                <a:ea typeface="+mj-ea"/>
                <a:cs typeface="+mj-cs"/>
              </a:rPr>
              <a:t>Retailer Benefits</a:t>
            </a:r>
          </a:p>
        </p:txBody>
      </p:sp>
      <p:sp>
        <p:nvSpPr>
          <p:cNvPr id="5" name="TextBox 4">
            <a:extLst>
              <a:ext uri="{FF2B5EF4-FFF2-40B4-BE49-F238E27FC236}">
                <a16:creationId xmlns:a16="http://schemas.microsoft.com/office/drawing/2014/main" id="{7CA3BCC4-F46B-6243-9B18-A192B3C09089}"/>
              </a:ext>
            </a:extLst>
          </p:cNvPr>
          <p:cNvSpPr txBox="1"/>
          <p:nvPr/>
        </p:nvSpPr>
        <p:spPr>
          <a:xfrm>
            <a:off x="474266" y="1027906"/>
            <a:ext cx="3944891"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Meeting growing consumer demand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lumMod val="65000"/>
                    <a:lumOff val="35000"/>
                  </a:prstClr>
                </a:solidFill>
                <a:latin typeface="Calibri" panose="020F0502020204030204"/>
              </a:rPr>
              <a:t>Enhancing the store’s reputation for carrying high-quality local products and serving all cultures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lumMod val="65000"/>
                    <a:lumOff val="35000"/>
                  </a:prstClr>
                </a:solidFill>
                <a:latin typeface="Calibri" panose="020F0502020204030204"/>
              </a:rPr>
              <a:t>Competitive pricing and margin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80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8B1634D-FD5D-22C3-28FF-9766964843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531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window, preparing&#10;&#10;Description automatically generated">
            <a:extLst>
              <a:ext uri="{FF2B5EF4-FFF2-40B4-BE49-F238E27FC236}">
                <a16:creationId xmlns:a16="http://schemas.microsoft.com/office/drawing/2014/main" id="{CEA8C4AE-5CD9-D8DD-2BDD-E3DCE2694E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0885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reparing&#10;&#10;Description automatically generated">
            <a:extLst>
              <a:ext uri="{FF2B5EF4-FFF2-40B4-BE49-F238E27FC236}">
                <a16:creationId xmlns:a16="http://schemas.microsoft.com/office/drawing/2014/main" id="{957D75C7-0E98-9DA2-B69D-4615230DA9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646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C78E401-8860-6446-BD99-573733F7A1D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EE30D1-DB46-1641-AF4C-D58A65DF3D36}"/>
              </a:ext>
            </a:extLst>
          </p:cNvPr>
          <p:cNvSpPr>
            <a:spLocks noGrp="1"/>
          </p:cNvSpPr>
          <p:nvPr>
            <p:ph type="title"/>
          </p:nvPr>
        </p:nvSpPr>
        <p:spPr/>
        <p:txBody>
          <a:bodyPr/>
          <a:lstStyle/>
          <a:p>
            <a:r>
              <a:rPr lang="en-US" dirty="0">
                <a:solidFill>
                  <a:srgbClr val="0054A5"/>
                </a:solidFill>
              </a:rPr>
              <a:t>Ordering and Delivery Details</a:t>
            </a:r>
          </a:p>
        </p:txBody>
      </p:sp>
      <p:sp>
        <p:nvSpPr>
          <p:cNvPr id="6" name="TextBox 5">
            <a:extLst>
              <a:ext uri="{FF2B5EF4-FFF2-40B4-BE49-F238E27FC236}">
                <a16:creationId xmlns:a16="http://schemas.microsoft.com/office/drawing/2014/main" id="{A855425D-618A-6B45-8030-F9AF6DA56F0D}"/>
              </a:ext>
            </a:extLst>
          </p:cNvPr>
          <p:cNvSpPr txBox="1"/>
          <p:nvPr/>
        </p:nvSpPr>
        <p:spPr>
          <a:xfrm>
            <a:off x="914400" y="1510748"/>
            <a:ext cx="9571383" cy="1569660"/>
          </a:xfrm>
          <a:prstGeom prst="rect">
            <a:avLst/>
          </a:prstGeom>
          <a:noFill/>
        </p:spPr>
        <p:txBody>
          <a:bodyPr wrap="square" rtlCol="0">
            <a:spAutoFit/>
          </a:bodyPr>
          <a:lstStyle/>
          <a:p>
            <a:r>
              <a:rPr lang="en-US" sz="2400" dirty="0">
                <a:solidFill>
                  <a:schemeClr val="tx1">
                    <a:lumMod val="65000"/>
                    <a:lumOff val="35000"/>
                  </a:schemeClr>
                </a:solidFill>
                <a:highlight>
                  <a:srgbClr val="FFFF00"/>
                </a:highlight>
              </a:rPr>
              <a:t>UPDATE BELOW INFORMATION</a:t>
            </a:r>
          </a:p>
          <a:p>
            <a:r>
              <a:rPr lang="en-US" sz="2400" dirty="0">
                <a:solidFill>
                  <a:schemeClr val="tx1">
                    <a:lumMod val="65000"/>
                    <a:lumOff val="35000"/>
                  </a:schemeClr>
                </a:solidFill>
              </a:rPr>
              <a:t>Information on order sizes, delivery schedules, and shelf life</a:t>
            </a:r>
          </a:p>
          <a:p>
            <a:r>
              <a:rPr lang="en-US" sz="2400" dirty="0">
                <a:solidFill>
                  <a:schemeClr val="tx1">
                    <a:lumMod val="65000"/>
                    <a:lumOff val="35000"/>
                  </a:schemeClr>
                </a:solidFill>
              </a:rPr>
              <a:t>Contact details for order</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866841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78305DB8-572E-EA9E-6448-C670A2ABBCF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800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holding milk&#10;&#10;Description automatically generated">
            <a:extLst>
              <a:ext uri="{FF2B5EF4-FFF2-40B4-BE49-F238E27FC236}">
                <a16:creationId xmlns:a16="http://schemas.microsoft.com/office/drawing/2014/main" id="{701BE226-4ABB-BEC1-EB33-59DAF035B17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164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D4B145D-6D58-6B4B-064B-6C1BDF9E02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757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8DC5401-E920-7CF9-CB7E-488EC9CA515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6566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C78E401-8860-6446-BD99-573733F7A1D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EE30D1-DB46-1641-AF4C-D58A65DF3D36}"/>
              </a:ext>
            </a:extLst>
          </p:cNvPr>
          <p:cNvSpPr>
            <a:spLocks noGrp="1"/>
          </p:cNvSpPr>
          <p:nvPr>
            <p:ph type="title"/>
          </p:nvPr>
        </p:nvSpPr>
        <p:spPr>
          <a:xfrm>
            <a:off x="838200" y="166342"/>
            <a:ext cx="9061174" cy="1325563"/>
          </a:xfrm>
        </p:spPr>
        <p:txBody>
          <a:bodyPr/>
          <a:lstStyle/>
          <a:p>
            <a:r>
              <a:rPr lang="en-US" dirty="0">
                <a:solidFill>
                  <a:srgbClr val="0054A5"/>
                </a:solidFill>
              </a:rPr>
              <a:t>Alt Beverages Continue to Decline</a:t>
            </a:r>
          </a:p>
        </p:txBody>
      </p:sp>
      <p:sp>
        <p:nvSpPr>
          <p:cNvPr id="6" name="TextBox 5">
            <a:extLst>
              <a:ext uri="{FF2B5EF4-FFF2-40B4-BE49-F238E27FC236}">
                <a16:creationId xmlns:a16="http://schemas.microsoft.com/office/drawing/2014/main" id="{A855425D-618A-6B45-8030-F9AF6DA56F0D}"/>
              </a:ext>
            </a:extLst>
          </p:cNvPr>
          <p:cNvSpPr txBox="1"/>
          <p:nvPr/>
        </p:nvSpPr>
        <p:spPr>
          <a:xfrm>
            <a:off x="838200" y="1240804"/>
            <a:ext cx="10999305" cy="3785652"/>
          </a:xfrm>
          <a:prstGeom prst="rect">
            <a:avLst/>
          </a:prstGeom>
          <a:noFill/>
        </p:spPr>
        <p:txBody>
          <a:bodyPr wrap="square" rtlCol="0">
            <a:spAutoFit/>
          </a:bodyPr>
          <a:lstStyle/>
          <a:p>
            <a:pPr marL="342900" indent="-342900" algn="l" fontAlgn="base">
              <a:buFont typeface="Arial" panose="020B0604020202020204" pitchFamily="34" charset="0"/>
              <a:buChar char="•"/>
            </a:pPr>
            <a:r>
              <a:rPr lang="en-US" sz="2400" dirty="0">
                <a:solidFill>
                  <a:schemeClr val="tx1">
                    <a:lumMod val="65000"/>
                    <a:lumOff val="35000"/>
                  </a:schemeClr>
                </a:solidFill>
              </a:rPr>
              <a:t>Fluid milk continues to outpace alternative beverage sales by nearly nine to one</a:t>
            </a:r>
          </a:p>
          <a:p>
            <a:pPr marL="342900" indent="-342900" algn="l" fontAlgn="base">
              <a:buFont typeface="Arial" panose="020B0604020202020204" pitchFamily="34" charset="0"/>
              <a:buChar char="•"/>
            </a:pPr>
            <a:r>
              <a:rPr lang="en-US" sz="2400" dirty="0">
                <a:solidFill>
                  <a:schemeClr val="tx1">
                    <a:lumMod val="65000"/>
                    <a:lumOff val="35000"/>
                  </a:schemeClr>
                </a:solidFill>
              </a:rPr>
              <a:t>Overall, alt beverages were down 6.6% (2023YTD) </a:t>
            </a:r>
          </a:p>
          <a:p>
            <a:pPr marL="342900" indent="-342900" algn="l" fontAlgn="base">
              <a:buFont typeface="Arial" panose="020B0604020202020204" pitchFamily="34" charset="0"/>
              <a:buChar char="•"/>
            </a:pPr>
            <a:r>
              <a:rPr lang="en-US" sz="2400" dirty="0">
                <a:solidFill>
                  <a:schemeClr val="tx1">
                    <a:lumMod val="65000"/>
                    <a:lumOff val="35000"/>
                  </a:schemeClr>
                </a:solidFill>
              </a:rPr>
              <a:t>Segments that have shown strength historically continue to perform well. Whole milk posted a 0.5% volume increase year-to-date with accelerated growth in the latest 4-weeks (+1.4%). </a:t>
            </a:r>
          </a:p>
          <a:p>
            <a:pPr marL="342900" indent="-342900" algn="l" fontAlgn="base">
              <a:buFont typeface="Arial" panose="020B0604020202020204" pitchFamily="34" charset="0"/>
              <a:buChar char="•"/>
            </a:pPr>
            <a:r>
              <a:rPr lang="en-US" sz="2400" dirty="0">
                <a:solidFill>
                  <a:schemeClr val="tx1">
                    <a:lumMod val="65000"/>
                    <a:lumOff val="35000"/>
                  </a:schemeClr>
                </a:solidFill>
              </a:rPr>
              <a:t>Lactose free milk also remains a bright spot with volume up 7% in 2023YTD versus year ago with the same growth in the latest period. </a:t>
            </a:r>
          </a:p>
          <a:p>
            <a:pPr marL="342900" indent="-342900" algn="l" fontAlgn="base">
              <a:buFont typeface="Arial" panose="020B0604020202020204" pitchFamily="34" charset="0"/>
              <a:buChar char="•"/>
            </a:pPr>
            <a:r>
              <a:rPr lang="en-US" sz="2400" dirty="0">
                <a:solidFill>
                  <a:schemeClr val="tx1">
                    <a:lumMod val="65000"/>
                    <a:lumOff val="35000"/>
                  </a:schemeClr>
                </a:solidFill>
              </a:rPr>
              <a:t>Both white and flavored lactose-free milks are experiencing gains in 2023. </a:t>
            </a:r>
          </a:p>
          <a:p>
            <a:pPr marL="342900" indent="-342900" algn="l" fontAlgn="base">
              <a:buFont typeface="Arial" panose="020B0604020202020204" pitchFamily="34" charset="0"/>
              <a:buChar char="•"/>
            </a:pPr>
            <a:r>
              <a:rPr lang="en-US" sz="2400" dirty="0">
                <a:solidFill>
                  <a:schemeClr val="tx1">
                    <a:lumMod val="65000"/>
                    <a:lumOff val="35000"/>
                  </a:schemeClr>
                </a:solidFill>
              </a:rPr>
              <a:t>Flavored lactose-free has recovered from its downturn in 2022/early 2023 and is now running above previous years’ volume levels.</a:t>
            </a:r>
          </a:p>
        </p:txBody>
      </p:sp>
      <p:sp>
        <p:nvSpPr>
          <p:cNvPr id="7" name="TextBox 6">
            <a:extLst>
              <a:ext uri="{FF2B5EF4-FFF2-40B4-BE49-F238E27FC236}">
                <a16:creationId xmlns:a16="http://schemas.microsoft.com/office/drawing/2014/main" id="{45C81024-392E-5BD6-9316-A60A7D3914D6}"/>
              </a:ext>
            </a:extLst>
          </p:cNvPr>
          <p:cNvSpPr txBox="1"/>
          <p:nvPr/>
        </p:nvSpPr>
        <p:spPr>
          <a:xfrm>
            <a:off x="7541518" y="5182464"/>
            <a:ext cx="6098058" cy="276999"/>
          </a:xfrm>
          <a:prstGeom prst="rect">
            <a:avLst/>
          </a:prstGeom>
          <a:noFill/>
        </p:spPr>
        <p:txBody>
          <a:bodyPr wrap="square">
            <a:spAutoFit/>
          </a:bodyPr>
          <a:lstStyle/>
          <a:p>
            <a:r>
              <a:rPr lang="en-US" sz="1200" dirty="0">
                <a:solidFill>
                  <a:schemeClr val="tx1">
                    <a:lumMod val="65000"/>
                    <a:lumOff val="35000"/>
                  </a:schemeClr>
                </a:solidFill>
              </a:rPr>
              <a:t>Source: DMI Fluid Milk Retail Report through 12/3/23</a:t>
            </a:r>
            <a:endParaRPr lang="en-US" sz="1200" dirty="0"/>
          </a:p>
        </p:txBody>
      </p:sp>
    </p:spTree>
    <p:extLst>
      <p:ext uri="{BB962C8B-B14F-4D97-AF65-F5344CB8AC3E}">
        <p14:creationId xmlns:p14="http://schemas.microsoft.com/office/powerpoint/2010/main" val="1278674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8F9D2-8B4F-61E7-F7B9-8C7D31BD6710}"/>
            </a:ext>
          </a:extLst>
        </p:cNvPr>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0E5946B-116A-EA50-A6CC-30A05CC64DC0}"/>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graph of blue and white bars&#10;&#10;Description automatically generated">
            <a:extLst>
              <a:ext uri="{FF2B5EF4-FFF2-40B4-BE49-F238E27FC236}">
                <a16:creationId xmlns:a16="http://schemas.microsoft.com/office/drawing/2014/main" id="{81DFD3F4-4A56-F0FD-AEF0-8A21ECB600BA}"/>
              </a:ext>
            </a:extLst>
          </p:cNvPr>
          <p:cNvPicPr>
            <a:picLocks noChangeAspect="1"/>
          </p:cNvPicPr>
          <p:nvPr/>
        </p:nvPicPr>
        <p:blipFill>
          <a:blip r:embed="rId3"/>
          <a:stretch>
            <a:fillRect/>
          </a:stretch>
        </p:blipFill>
        <p:spPr>
          <a:xfrm>
            <a:off x="3179206" y="0"/>
            <a:ext cx="9012794" cy="4978935"/>
          </a:xfrm>
          <a:prstGeom prst="rect">
            <a:avLst/>
          </a:prstGeom>
        </p:spPr>
      </p:pic>
      <p:sp>
        <p:nvSpPr>
          <p:cNvPr id="11" name="TextBox 10">
            <a:extLst>
              <a:ext uri="{FF2B5EF4-FFF2-40B4-BE49-F238E27FC236}">
                <a16:creationId xmlns:a16="http://schemas.microsoft.com/office/drawing/2014/main" id="{8531995B-7085-4F07-887F-4EA8A66FC8C1}"/>
              </a:ext>
            </a:extLst>
          </p:cNvPr>
          <p:cNvSpPr txBox="1"/>
          <p:nvPr/>
        </p:nvSpPr>
        <p:spPr>
          <a:xfrm>
            <a:off x="131206" y="793988"/>
            <a:ext cx="3048000" cy="3416320"/>
          </a:xfrm>
          <a:prstGeom prst="rect">
            <a:avLst/>
          </a:prstGeom>
          <a:noFill/>
        </p:spPr>
        <p:txBody>
          <a:bodyPr wrap="square" rtlCol="0">
            <a:spAutoFit/>
          </a:bodyPr>
          <a:lstStyle/>
          <a:p>
            <a:pPr algn="l" fontAlgn="base"/>
            <a:r>
              <a:rPr lang="en-US" sz="2400" dirty="0">
                <a:solidFill>
                  <a:schemeClr val="tx1">
                    <a:lumMod val="65000"/>
                    <a:lumOff val="35000"/>
                  </a:schemeClr>
                </a:solidFill>
              </a:rPr>
              <a:t>Lactose free shoppers are trained to go to the alternative beverage section for a purchase. Removing low-sale products makes room for lactose free gallons and increased sales. </a:t>
            </a:r>
          </a:p>
        </p:txBody>
      </p:sp>
    </p:spTree>
    <p:extLst>
      <p:ext uri="{BB962C8B-B14F-4D97-AF65-F5344CB8AC3E}">
        <p14:creationId xmlns:p14="http://schemas.microsoft.com/office/powerpoint/2010/main" val="584893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13D6-06A8-143F-58B0-3D040C003AAB}"/>
            </a:ext>
          </a:extLst>
        </p:cNvPr>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0233BDC-5B29-45CF-BE2A-A6B7474A605F}"/>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7D6323D-831D-1272-48A3-F3E581479541}"/>
              </a:ext>
            </a:extLst>
          </p:cNvPr>
          <p:cNvPicPr>
            <a:picLocks noChangeAspect="1"/>
          </p:cNvPicPr>
          <p:nvPr/>
        </p:nvPicPr>
        <p:blipFill>
          <a:blip r:embed="rId3"/>
          <a:stretch>
            <a:fillRect/>
          </a:stretch>
        </p:blipFill>
        <p:spPr>
          <a:xfrm>
            <a:off x="1057981" y="2544031"/>
            <a:ext cx="9550053" cy="2355994"/>
          </a:xfrm>
          <a:prstGeom prst="rect">
            <a:avLst/>
          </a:prstGeom>
        </p:spPr>
      </p:pic>
      <p:pic>
        <p:nvPicPr>
          <p:cNvPr id="6" name="Picture 5">
            <a:extLst>
              <a:ext uri="{FF2B5EF4-FFF2-40B4-BE49-F238E27FC236}">
                <a16:creationId xmlns:a16="http://schemas.microsoft.com/office/drawing/2014/main" id="{C1C7C695-0124-D8B5-D871-574314FEFB28}"/>
              </a:ext>
            </a:extLst>
          </p:cNvPr>
          <p:cNvPicPr>
            <a:picLocks noChangeAspect="1"/>
          </p:cNvPicPr>
          <p:nvPr/>
        </p:nvPicPr>
        <p:blipFill>
          <a:blip r:embed="rId4"/>
          <a:stretch>
            <a:fillRect/>
          </a:stretch>
        </p:blipFill>
        <p:spPr>
          <a:xfrm>
            <a:off x="1057981" y="79246"/>
            <a:ext cx="9550053" cy="2464785"/>
          </a:xfrm>
          <a:prstGeom prst="rect">
            <a:avLst/>
          </a:prstGeom>
        </p:spPr>
      </p:pic>
    </p:spTree>
    <p:extLst>
      <p:ext uri="{BB962C8B-B14F-4D97-AF65-F5344CB8AC3E}">
        <p14:creationId xmlns:p14="http://schemas.microsoft.com/office/powerpoint/2010/main" val="692421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33C3-618E-5D93-D5EA-20025261012F}"/>
            </a:ext>
          </a:extLst>
        </p:cNvPr>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F8FC7C3-4918-17D3-4DF0-818D3C1B0CF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FE0EC-EBCE-BFD1-77FB-332B0F76BC9C}"/>
              </a:ext>
            </a:extLst>
          </p:cNvPr>
          <p:cNvSpPr>
            <a:spLocks noGrp="1"/>
          </p:cNvSpPr>
          <p:nvPr>
            <p:ph type="title"/>
          </p:nvPr>
        </p:nvSpPr>
        <p:spPr>
          <a:xfrm>
            <a:off x="838200" y="365125"/>
            <a:ext cx="7135368" cy="1325563"/>
          </a:xfrm>
        </p:spPr>
        <p:txBody>
          <a:bodyPr/>
          <a:lstStyle/>
          <a:p>
            <a:r>
              <a:rPr lang="en-US" dirty="0">
                <a:solidFill>
                  <a:srgbClr val="0054A5"/>
                </a:solidFill>
              </a:rPr>
              <a:t>The Growing Market for Lactose Free Milk</a:t>
            </a:r>
          </a:p>
        </p:txBody>
      </p:sp>
      <p:sp>
        <p:nvSpPr>
          <p:cNvPr id="6" name="TextBox 5">
            <a:extLst>
              <a:ext uri="{FF2B5EF4-FFF2-40B4-BE49-F238E27FC236}">
                <a16:creationId xmlns:a16="http://schemas.microsoft.com/office/drawing/2014/main" id="{68495BA7-D0C3-EB15-92E7-295FA3A0C76F}"/>
              </a:ext>
            </a:extLst>
          </p:cNvPr>
          <p:cNvSpPr txBox="1"/>
          <p:nvPr/>
        </p:nvSpPr>
        <p:spPr>
          <a:xfrm>
            <a:off x="838200" y="2055813"/>
            <a:ext cx="4663440" cy="1569660"/>
          </a:xfrm>
          <a:prstGeom prst="rect">
            <a:avLst/>
          </a:prstGeom>
          <a:noFill/>
        </p:spPr>
        <p:txBody>
          <a:bodyPr wrap="square" rtlCol="0">
            <a:spAutoFit/>
          </a:bodyPr>
          <a:lstStyle/>
          <a:p>
            <a:r>
              <a:rPr lang="en-US" sz="2400" dirty="0">
                <a:solidFill>
                  <a:schemeClr val="tx1">
                    <a:lumMod val="65000"/>
                    <a:lumOff val="35000"/>
                  </a:schemeClr>
                </a:solidFill>
              </a:rPr>
              <a:t>The lactose free milk market is projected to register a compound annual growth rate of 9.41% during the forecast period, 2022-2027.</a:t>
            </a:r>
          </a:p>
        </p:txBody>
      </p:sp>
      <p:pic>
        <p:nvPicPr>
          <p:cNvPr id="4" name="Picture 3" descr="A screenshot of a graph&#10;&#10;Description automatically generated">
            <a:extLst>
              <a:ext uri="{FF2B5EF4-FFF2-40B4-BE49-F238E27FC236}">
                <a16:creationId xmlns:a16="http://schemas.microsoft.com/office/drawing/2014/main" id="{358EA359-D6F8-4FD5-F012-310BC750B903}"/>
              </a:ext>
            </a:extLst>
          </p:cNvPr>
          <p:cNvPicPr>
            <a:picLocks noChangeAspect="1"/>
          </p:cNvPicPr>
          <p:nvPr/>
        </p:nvPicPr>
        <p:blipFill>
          <a:blip r:embed="rId3"/>
          <a:stretch>
            <a:fillRect/>
          </a:stretch>
        </p:blipFill>
        <p:spPr>
          <a:xfrm>
            <a:off x="7607808" y="365125"/>
            <a:ext cx="4133089" cy="5267662"/>
          </a:xfrm>
          <a:prstGeom prst="rect">
            <a:avLst/>
          </a:prstGeom>
        </p:spPr>
      </p:pic>
    </p:spTree>
    <p:extLst>
      <p:ext uri="{BB962C8B-B14F-4D97-AF65-F5344CB8AC3E}">
        <p14:creationId xmlns:p14="http://schemas.microsoft.com/office/powerpoint/2010/main" val="4270808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C78E401-8860-6446-BD99-573733F7A1D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EE30D1-DB46-1641-AF4C-D58A65DF3D36}"/>
              </a:ext>
            </a:extLst>
          </p:cNvPr>
          <p:cNvSpPr>
            <a:spLocks noGrp="1"/>
          </p:cNvSpPr>
          <p:nvPr>
            <p:ph type="title"/>
          </p:nvPr>
        </p:nvSpPr>
        <p:spPr>
          <a:xfrm>
            <a:off x="838200" y="365125"/>
            <a:ext cx="10390632" cy="1325563"/>
          </a:xfrm>
        </p:spPr>
        <p:txBody>
          <a:bodyPr/>
          <a:lstStyle/>
          <a:p>
            <a:r>
              <a:rPr lang="en-US" dirty="0">
                <a:solidFill>
                  <a:srgbClr val="0054A5"/>
                </a:solidFill>
              </a:rPr>
              <a:t>The Growing Market for Lactose Free Milk</a:t>
            </a:r>
          </a:p>
        </p:txBody>
      </p:sp>
      <p:sp>
        <p:nvSpPr>
          <p:cNvPr id="6" name="TextBox 5">
            <a:extLst>
              <a:ext uri="{FF2B5EF4-FFF2-40B4-BE49-F238E27FC236}">
                <a16:creationId xmlns:a16="http://schemas.microsoft.com/office/drawing/2014/main" id="{A855425D-618A-6B45-8030-F9AF6DA56F0D}"/>
              </a:ext>
            </a:extLst>
          </p:cNvPr>
          <p:cNvSpPr txBox="1"/>
          <p:nvPr/>
        </p:nvSpPr>
        <p:spPr>
          <a:xfrm>
            <a:off x="838200" y="1596688"/>
            <a:ext cx="10646664" cy="2308324"/>
          </a:xfrm>
          <a:prstGeom prst="rect">
            <a:avLst/>
          </a:prstGeom>
          <a:noFill/>
        </p:spPr>
        <p:txBody>
          <a:bodyPr wrap="square" rtlCol="0">
            <a:spAutoFit/>
          </a:bodyPr>
          <a:lstStyle/>
          <a:p>
            <a:r>
              <a:rPr lang="en-US" sz="2400" dirty="0">
                <a:solidFill>
                  <a:schemeClr val="tx1">
                    <a:lumMod val="65000"/>
                    <a:lumOff val="35000"/>
                  </a:schemeClr>
                </a:solidFill>
              </a:rPr>
              <a:t>Offering lactose free products enables a wide range of customers to consume the products while continuing to benefit from the nutritional aspects of dairy. Other benefits of lactose free that are particularly on trend with consumers right now are:</a:t>
            </a:r>
          </a:p>
          <a:p>
            <a:pPr marL="342900" indent="-342900">
              <a:buFont typeface="Arial" panose="020B0604020202020204" pitchFamily="34" charset="0"/>
              <a:buChar char="•"/>
            </a:pPr>
            <a:r>
              <a:rPr lang="en-US" sz="2400" dirty="0">
                <a:solidFill>
                  <a:schemeClr val="tx1">
                    <a:lumMod val="65000"/>
                    <a:lumOff val="35000"/>
                  </a:schemeClr>
                </a:solidFill>
              </a:rPr>
              <a:t>Digestive health</a:t>
            </a:r>
          </a:p>
          <a:p>
            <a:pPr marL="342900" indent="-342900">
              <a:buFont typeface="Arial" panose="020B0604020202020204" pitchFamily="34" charset="0"/>
              <a:buChar char="•"/>
            </a:pPr>
            <a:r>
              <a:rPr lang="en-US" sz="2400" dirty="0">
                <a:solidFill>
                  <a:schemeClr val="tx1">
                    <a:lumMod val="65000"/>
                    <a:lumOff val="35000"/>
                  </a:schemeClr>
                </a:solidFill>
              </a:rPr>
              <a:t>Sugar claims</a:t>
            </a:r>
          </a:p>
          <a:p>
            <a:pPr marL="342900" indent="-342900">
              <a:buFont typeface="Arial" panose="020B0604020202020204" pitchFamily="34" charset="0"/>
              <a:buChar char="•"/>
            </a:pPr>
            <a:r>
              <a:rPr lang="en-US" sz="2400" dirty="0">
                <a:solidFill>
                  <a:schemeClr val="tx1">
                    <a:lumMod val="65000"/>
                    <a:lumOff val="35000"/>
                  </a:schemeClr>
                </a:solidFill>
              </a:rPr>
              <a:t>A desire for lower/no-sugar products and following a plant-based eating/lifestyle</a:t>
            </a:r>
          </a:p>
        </p:txBody>
      </p:sp>
      <p:sp>
        <p:nvSpPr>
          <p:cNvPr id="7" name="TextBox 6">
            <a:extLst>
              <a:ext uri="{FF2B5EF4-FFF2-40B4-BE49-F238E27FC236}">
                <a16:creationId xmlns:a16="http://schemas.microsoft.com/office/drawing/2014/main" id="{E5809CF5-6938-5603-ACCE-5623D6EA9FE3}"/>
              </a:ext>
            </a:extLst>
          </p:cNvPr>
          <p:cNvSpPr txBox="1"/>
          <p:nvPr/>
        </p:nvSpPr>
        <p:spPr>
          <a:xfrm>
            <a:off x="5763768" y="5098594"/>
            <a:ext cx="6245352" cy="276999"/>
          </a:xfrm>
          <a:prstGeom prst="rect">
            <a:avLst/>
          </a:prstGeom>
          <a:noFill/>
        </p:spPr>
        <p:txBody>
          <a:bodyPr wrap="square">
            <a:spAutoFit/>
          </a:bodyPr>
          <a:lstStyle/>
          <a:p>
            <a:r>
              <a:rPr lang="en-US" sz="1200" dirty="0"/>
              <a:t>Source: https://</a:t>
            </a:r>
            <a:r>
              <a:rPr lang="en-US" sz="1200" dirty="0" err="1"/>
              <a:t>www.dairyfoods.com</a:t>
            </a:r>
            <a:r>
              <a:rPr lang="en-US" sz="1200" dirty="0"/>
              <a:t>/articles/96322-lactose-free-dairy-global-market-nears-7b</a:t>
            </a:r>
          </a:p>
        </p:txBody>
      </p:sp>
    </p:spTree>
    <p:extLst>
      <p:ext uri="{BB962C8B-B14F-4D97-AF65-F5344CB8AC3E}">
        <p14:creationId xmlns:p14="http://schemas.microsoft.com/office/powerpoint/2010/main" val="726278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11476B4E556647912489A735B5BC74" ma:contentTypeVersion="16" ma:contentTypeDescription="Create a new document." ma:contentTypeScope="" ma:versionID="63c12b6340896ceb67752acfbbb29917">
  <xsd:schema xmlns:xsd="http://www.w3.org/2001/XMLSchema" xmlns:xs="http://www.w3.org/2001/XMLSchema" xmlns:p="http://schemas.microsoft.com/office/2006/metadata/properties" xmlns:ns2="16d56b07-ef4e-4f9f-884c-8ca2fe87b766" xmlns:ns3="9403c725-d3ef-49bf-88cf-2a1a184454e6" targetNamespace="http://schemas.microsoft.com/office/2006/metadata/properties" ma:root="true" ma:fieldsID="29c79a397d3c9d6415555d67015f2916" ns2:_="" ns3:_="">
    <xsd:import namespace="16d56b07-ef4e-4f9f-884c-8ca2fe87b766"/>
    <xsd:import namespace="9403c725-d3ef-49bf-88cf-2a1a184454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d56b07-ef4e-4f9f-884c-8ca2fe87b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66809c-e519-493e-b129-b595b2f5bc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03c725-d3ef-49bf-88cf-2a1a184454e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a097f0-3387-4531-9a89-2be52363568d}" ma:internalName="TaxCatchAll" ma:showField="CatchAllData" ma:web="9403c725-d3ef-49bf-88cf-2a1a184454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55998-6B30-40AF-9319-2E2A0207CC63}">
  <ds:schemaRefs>
    <ds:schemaRef ds:uri="http://schemas.microsoft.com/sharepoint/v3/contenttype/forms"/>
  </ds:schemaRefs>
</ds:datastoreItem>
</file>

<file path=customXml/itemProps2.xml><?xml version="1.0" encoding="utf-8"?>
<ds:datastoreItem xmlns:ds="http://schemas.openxmlformats.org/officeDocument/2006/customXml" ds:itemID="{83225B11-B2DA-4971-A938-518D14CB7A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d56b07-ef4e-4f9f-884c-8ca2fe87b766"/>
    <ds:schemaRef ds:uri="9403c725-d3ef-49bf-88cf-2a1a184454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2377</TotalTime>
  <Words>390</Words>
  <Application>Microsoft Office PowerPoint</Application>
  <PresentationFormat>Widescreen</PresentationFormat>
  <Paragraphs>41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Avenir Book</vt:lpstr>
      <vt:lpstr>Calibri</vt:lpstr>
      <vt:lpstr>Calibri Light</vt:lpstr>
      <vt:lpstr>Office Theme</vt:lpstr>
      <vt:lpstr>PowerPoint Presentation</vt:lpstr>
      <vt:lpstr>PowerPoint Presentation</vt:lpstr>
      <vt:lpstr>PowerPoint Presentation</vt:lpstr>
      <vt:lpstr>PowerPoint Presentation</vt:lpstr>
      <vt:lpstr>Alt Beverages Continue to Decline</vt:lpstr>
      <vt:lpstr>PowerPoint Presentation</vt:lpstr>
      <vt:lpstr>PowerPoint Presentation</vt:lpstr>
      <vt:lpstr>The Growing Market for Lactose Free Milk</vt:lpstr>
      <vt:lpstr>The Growing Market for Lactose Free Milk</vt:lpstr>
      <vt:lpstr>Hiland Dairy Lactose Free Milk</vt:lpstr>
      <vt:lpstr>PowerPoint Presentation</vt:lpstr>
      <vt:lpstr>PowerPoint Presentation</vt:lpstr>
      <vt:lpstr>PowerPoint Presentation</vt:lpstr>
      <vt:lpstr>PowerPoint Presentation</vt:lpstr>
      <vt:lpstr>PowerPoint Presentation</vt:lpstr>
      <vt:lpstr>Ordering and Delivery Details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Bohlim</dc:creator>
  <cp:lastModifiedBy>Sarah Carey</cp:lastModifiedBy>
  <cp:revision>21</cp:revision>
  <dcterms:created xsi:type="dcterms:W3CDTF">2021-02-26T22:33:58Z</dcterms:created>
  <dcterms:modified xsi:type="dcterms:W3CDTF">2024-03-20T13:51:13Z</dcterms:modified>
</cp:coreProperties>
</file>